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75" r:id="rId3"/>
    <p:sldId id="257" r:id="rId4"/>
    <p:sldId id="258" r:id="rId5"/>
    <p:sldId id="259" r:id="rId6"/>
    <p:sldId id="260" r:id="rId7"/>
    <p:sldId id="261" r:id="rId8"/>
    <p:sldId id="262" r:id="rId9"/>
    <p:sldId id="267" r:id="rId10"/>
    <p:sldId id="268" r:id="rId11"/>
    <p:sldId id="277" r:id="rId12"/>
    <p:sldId id="271" r:id="rId13"/>
    <p:sldId id="278" r:id="rId14"/>
    <p:sldId id="266" r:id="rId15"/>
    <p:sldId id="263" r:id="rId16"/>
    <p:sldId id="273" r:id="rId17"/>
    <p:sldId id="272" r:id="rId18"/>
    <p:sldId id="279" r:id="rId19"/>
    <p:sldId id="280" r:id="rId20"/>
    <p:sldId id="282" r:id="rId21"/>
    <p:sldId id="292" r:id="rId22"/>
    <p:sldId id="283" r:id="rId23"/>
    <p:sldId id="285" r:id="rId24"/>
    <p:sldId id="286" r:id="rId25"/>
    <p:sldId id="287" r:id="rId26"/>
    <p:sldId id="288" r:id="rId27"/>
    <p:sldId id="284" r:id="rId28"/>
    <p:sldId id="289" r:id="rId29"/>
    <p:sldId id="294" r:id="rId30"/>
    <p:sldId id="291" r:id="rId31"/>
    <p:sldId id="290" r:id="rId32"/>
    <p:sldId id="296" r:id="rId33"/>
    <p:sldId id="295"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23" autoAdjust="0"/>
    <p:restoredTop sz="94660"/>
  </p:normalViewPr>
  <p:slideViewPr>
    <p:cSldViewPr snapToObjects="1">
      <p:cViewPr varScale="1">
        <p:scale>
          <a:sx n="182" d="100"/>
          <a:sy n="182" d="100"/>
        </p:scale>
        <p:origin x="-119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3C2608-2271-5F4F-B306-F6C1A6B5223C}" type="datetimeFigureOut">
              <a:rPr lang="en-US" smtClean="0"/>
              <a:pPr/>
              <a:t>5/7/13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C91C84-91FB-0043-AFF4-262B957502D3}" type="slidenum">
              <a:rPr lang="en-US" smtClean="0"/>
              <a:pPr/>
              <a:t>‹#›</a:t>
            </a:fld>
            <a:endParaRPr lang="en-US"/>
          </a:p>
        </p:txBody>
      </p:sp>
    </p:spTree>
    <p:extLst>
      <p:ext uri="{BB962C8B-B14F-4D97-AF65-F5344CB8AC3E}">
        <p14:creationId xmlns:p14="http://schemas.microsoft.com/office/powerpoint/2010/main" val="17386441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23B3F2-6DBE-3240-9491-5B4714814FAA}" type="datetimeFigureOut">
              <a:rPr lang="en-US" smtClean="0"/>
              <a:pPr/>
              <a:t>5/7/13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80C835-F858-0E44-8B53-8ABF947EC4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23B3F2-6DBE-3240-9491-5B4714814FAA}" type="datetimeFigureOut">
              <a:rPr lang="en-US" smtClean="0"/>
              <a:pPr/>
              <a:t>5/7/13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80C835-F858-0E44-8B53-8ABF947EC4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23B3F2-6DBE-3240-9491-5B4714814FAA}" type="datetimeFigureOut">
              <a:rPr lang="en-US" smtClean="0"/>
              <a:pPr/>
              <a:t>5/7/13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80C835-F858-0E44-8B53-8ABF947EC4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23B3F2-6DBE-3240-9491-5B4714814FAA}" type="datetimeFigureOut">
              <a:rPr lang="en-US" smtClean="0"/>
              <a:pPr/>
              <a:t>5/7/13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80C835-F858-0E44-8B53-8ABF947EC4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23B3F2-6DBE-3240-9491-5B4714814FAA}" type="datetimeFigureOut">
              <a:rPr lang="en-US" smtClean="0"/>
              <a:pPr/>
              <a:t>5/7/13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80C835-F858-0E44-8B53-8ABF947EC4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23B3F2-6DBE-3240-9491-5B4714814FAA}" type="datetimeFigureOut">
              <a:rPr lang="en-US" smtClean="0"/>
              <a:pPr/>
              <a:t>5/7/13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80C835-F858-0E44-8B53-8ABF947EC4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23B3F2-6DBE-3240-9491-5B4714814FAA}" type="datetimeFigureOut">
              <a:rPr lang="en-US" smtClean="0"/>
              <a:pPr/>
              <a:t>5/7/13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80C835-F858-0E44-8B53-8ABF947EC4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23B3F2-6DBE-3240-9491-5B4714814FAA}" type="datetimeFigureOut">
              <a:rPr lang="en-US" smtClean="0"/>
              <a:pPr/>
              <a:t>5/7/13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80C835-F858-0E44-8B53-8ABF947EC4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23B3F2-6DBE-3240-9491-5B4714814FAA}" type="datetimeFigureOut">
              <a:rPr lang="en-US" smtClean="0"/>
              <a:pPr/>
              <a:t>5/7/13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80C835-F858-0E44-8B53-8ABF947EC4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23B3F2-6DBE-3240-9491-5B4714814FAA}" type="datetimeFigureOut">
              <a:rPr lang="en-US" smtClean="0"/>
              <a:pPr/>
              <a:t>5/7/13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80C835-F858-0E44-8B53-8ABF947EC4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23B3F2-6DBE-3240-9491-5B4714814FAA}" type="datetimeFigureOut">
              <a:rPr lang="en-US" smtClean="0"/>
              <a:pPr/>
              <a:t>5/7/13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80C835-F858-0E44-8B53-8ABF947EC4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23B3F2-6DBE-3240-9491-5B4714814FAA}" type="datetimeFigureOut">
              <a:rPr lang="en-US" smtClean="0"/>
              <a:pPr/>
              <a:t>5/7/13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80C835-F858-0E44-8B53-8ABF947EC4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1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PLT Internship 2012</a:t>
            </a:r>
            <a:endParaRPr lang="en-US" dirty="0"/>
          </a:p>
        </p:txBody>
      </p:sp>
      <p:sp>
        <p:nvSpPr>
          <p:cNvPr id="3" name="Subtitle 2"/>
          <p:cNvSpPr>
            <a:spLocks noGrp="1"/>
          </p:cNvSpPr>
          <p:nvPr>
            <p:ph type="subTitle" idx="1"/>
          </p:nvPr>
        </p:nvSpPr>
        <p:spPr/>
        <p:txBody>
          <a:bodyPr/>
          <a:lstStyle/>
          <a:p>
            <a:r>
              <a:rPr lang="en-US" dirty="0" smtClean="0"/>
              <a:t>Erik Nelson</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Part One: The Work</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Experience</a:t>
            </a:r>
            <a:endParaRPr lang="en-US" dirty="0"/>
          </a:p>
        </p:txBody>
      </p:sp>
      <p:sp>
        <p:nvSpPr>
          <p:cNvPr id="3" name="Content Placeholder 2"/>
          <p:cNvSpPr>
            <a:spLocks noGrp="1"/>
          </p:cNvSpPr>
          <p:nvPr>
            <p:ph idx="1"/>
          </p:nvPr>
        </p:nvSpPr>
        <p:spPr/>
        <p:txBody>
          <a:bodyPr/>
          <a:lstStyle/>
          <a:p>
            <a:r>
              <a:rPr lang="en-US" dirty="0" smtClean="0"/>
              <a:t>Worked in Rwanda during the Summer of 2011 with the African Great Lakes Initiative</a:t>
            </a:r>
          </a:p>
          <a:p>
            <a:pPr>
              <a:buNone/>
            </a:pPr>
            <a:endParaRPr lang="en-US" dirty="0"/>
          </a:p>
        </p:txBody>
      </p:sp>
      <p:pic>
        <p:nvPicPr>
          <p:cNvPr id="4" name="Picture 3" descr="297807_10150356908029258_8082119_n.jpg"/>
          <p:cNvPicPr>
            <a:picLocks noChangeAspect="1"/>
          </p:cNvPicPr>
          <p:nvPr/>
        </p:nvPicPr>
        <p:blipFill>
          <a:blip r:embed="rId2"/>
          <a:stretch>
            <a:fillRect/>
          </a:stretch>
        </p:blipFill>
        <p:spPr>
          <a:xfrm>
            <a:off x="0" y="3429000"/>
            <a:ext cx="4572000" cy="3429000"/>
          </a:xfrm>
          <a:prstGeom prst="rect">
            <a:avLst/>
          </a:prstGeom>
        </p:spPr>
      </p:pic>
      <p:pic>
        <p:nvPicPr>
          <p:cNvPr id="5" name="Picture 4" descr="292513_2077343688947_2635959_n.jpg"/>
          <p:cNvPicPr>
            <a:picLocks noChangeAspect="1"/>
          </p:cNvPicPr>
          <p:nvPr/>
        </p:nvPicPr>
        <p:blipFill>
          <a:blip r:embed="rId3"/>
          <a:stretch>
            <a:fillRect/>
          </a:stretch>
        </p:blipFill>
        <p:spPr>
          <a:xfrm>
            <a:off x="4572000" y="3429000"/>
            <a:ext cx="4572000" cy="342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Work of AGLI</a:t>
            </a:r>
            <a:endParaRPr lang="en-US" dirty="0"/>
          </a:p>
        </p:txBody>
      </p:sp>
      <p:pic>
        <p:nvPicPr>
          <p:cNvPr id="7" name="Content Placeholder 6" descr="east-african-countries.jpg"/>
          <p:cNvPicPr>
            <a:picLocks noGrp="1" noChangeAspect="1"/>
          </p:cNvPicPr>
          <p:nvPr>
            <p:ph idx="1"/>
          </p:nvPr>
        </p:nvPicPr>
        <p:blipFill>
          <a:blip r:embed="rId2"/>
          <a:stretch>
            <a:fillRect/>
          </a:stretch>
        </p:blipFill>
        <p:spPr>
          <a:xfrm>
            <a:off x="457201" y="1417638"/>
            <a:ext cx="3595568" cy="3687762"/>
          </a:xfrm>
        </p:spPr>
      </p:pic>
      <p:pic>
        <p:nvPicPr>
          <p:cNvPr id="8" name="Picture 7" descr="david zarembka 3 (2008).jpg"/>
          <p:cNvPicPr>
            <a:picLocks noChangeAspect="1"/>
          </p:cNvPicPr>
          <p:nvPr/>
        </p:nvPicPr>
        <p:blipFill>
          <a:blip r:embed="rId3"/>
          <a:stretch>
            <a:fillRect/>
          </a:stretch>
        </p:blipFill>
        <p:spPr>
          <a:xfrm>
            <a:off x="5410200" y="1417638"/>
            <a:ext cx="2784872" cy="3713163"/>
          </a:xfrm>
          <a:prstGeom prst="rect">
            <a:avLst/>
          </a:prstGeom>
        </p:spPr>
      </p:pic>
      <p:sp>
        <p:nvSpPr>
          <p:cNvPr id="9" name="TextBox 8"/>
          <p:cNvSpPr txBox="1"/>
          <p:nvPr/>
        </p:nvSpPr>
        <p:spPr>
          <a:xfrm>
            <a:off x="457200" y="5334000"/>
            <a:ext cx="8077199" cy="923330"/>
          </a:xfrm>
          <a:prstGeom prst="rect">
            <a:avLst/>
          </a:prstGeom>
          <a:noFill/>
        </p:spPr>
        <p:txBody>
          <a:bodyPr wrap="square" rtlCol="0">
            <a:spAutoFit/>
          </a:bodyPr>
          <a:lstStyle/>
          <a:p>
            <a:r>
              <a:rPr lang="en-US" dirty="0" smtClean="0"/>
              <a:t>“</a:t>
            </a:r>
            <a:r>
              <a:rPr lang="en-US" dirty="0"/>
              <a:t>[</a:t>
            </a:r>
            <a:r>
              <a:rPr lang="en-US" dirty="0" err="1"/>
              <a:t>T]he</a:t>
            </a:r>
            <a:r>
              <a:rPr lang="en-US" dirty="0"/>
              <a:t> important point [of</a:t>
            </a:r>
            <a:r>
              <a:rPr lang="en-US" dirty="0" smtClean="0"/>
              <a:t> </a:t>
            </a:r>
            <a:r>
              <a:rPr lang="en-US" dirty="0" err="1" smtClean="0"/>
              <a:t>AGLI’s</a:t>
            </a:r>
            <a:r>
              <a:rPr lang="en-US" dirty="0" smtClean="0"/>
              <a:t> work in Africa</a:t>
            </a:r>
            <a:r>
              <a:rPr lang="en-US" dirty="0"/>
              <a:t>] was that they were so pleased that someone from the outside had come to visit. They felt that someone recognized and remembered them. This gave them hope.</a:t>
            </a:r>
            <a:r>
              <a:rPr lang="en-US" dirty="0" smtClean="0"/>
              <a:t>” – David </a:t>
            </a:r>
            <a:r>
              <a:rPr lang="en-US" dirty="0" err="1" smtClean="0"/>
              <a:t>Zarembka</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Time in Kenya</a:t>
            </a:r>
            <a:endParaRPr lang="en-US" dirty="0"/>
          </a:p>
        </p:txBody>
      </p:sp>
      <p:pic>
        <p:nvPicPr>
          <p:cNvPr id="4" name="Content Placeholder 3" descr="Kenya.jpg"/>
          <p:cNvPicPr>
            <a:picLocks noGrp="1" noChangeAspect="1"/>
          </p:cNvPicPr>
          <p:nvPr>
            <p:ph idx="1"/>
          </p:nvPr>
        </p:nvPicPr>
        <p:blipFill>
          <a:blip r:embed="rId2"/>
          <a:stretch>
            <a:fillRect/>
          </a:stretch>
        </p:blipFill>
        <p:spPr>
          <a:xfrm>
            <a:off x="762000" y="2044720"/>
            <a:ext cx="3810000" cy="3810000"/>
          </a:xfrm>
        </p:spPr>
      </p:pic>
      <p:sp>
        <p:nvSpPr>
          <p:cNvPr id="5" name="TextBox 4"/>
          <p:cNvSpPr txBox="1"/>
          <p:nvPr/>
        </p:nvSpPr>
        <p:spPr>
          <a:xfrm>
            <a:off x="5029200" y="2044720"/>
            <a:ext cx="3505200" cy="3970318"/>
          </a:xfrm>
          <a:prstGeom prst="rect">
            <a:avLst/>
          </a:prstGeom>
          <a:noFill/>
        </p:spPr>
        <p:txBody>
          <a:bodyPr wrap="square" rtlCol="0">
            <a:spAutoFit/>
          </a:bodyPr>
          <a:lstStyle/>
          <a:p>
            <a:pPr>
              <a:buFont typeface="Arial"/>
              <a:buChar char="•"/>
            </a:pPr>
            <a:r>
              <a:rPr lang="en-US" dirty="0" smtClean="0"/>
              <a:t> First Month: Lived in a small town outside of </a:t>
            </a:r>
            <a:r>
              <a:rPr lang="en-US" dirty="0" err="1" smtClean="0"/>
              <a:t>Kakamega</a:t>
            </a:r>
            <a:r>
              <a:rPr lang="en-US" dirty="0" smtClean="0"/>
              <a:t> in the house of two, married English teachers. Did construction work, taught some English, cut grass, milked cows and assisted AGLI facilitators.</a:t>
            </a:r>
          </a:p>
          <a:p>
            <a:endParaRPr lang="en-US" dirty="0" smtClean="0"/>
          </a:p>
          <a:p>
            <a:pPr>
              <a:buFont typeface="Arial"/>
              <a:buChar char="•"/>
            </a:pPr>
            <a:r>
              <a:rPr lang="en-US" dirty="0" smtClean="0"/>
              <a:t> Second Month: Lived in a remote location known as Lake Basin. Dug trenches, installed pipes, repaired a roof, renovated buildings and taught (and learned!) skills.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0045.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0083.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0312.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040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0494.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Part Two: Observations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from Rwanda</a:t>
            </a:r>
            <a:endParaRPr lang="en-US" dirty="0"/>
          </a:p>
        </p:txBody>
      </p:sp>
      <p:sp>
        <p:nvSpPr>
          <p:cNvPr id="3" name="Content Placeholder 2"/>
          <p:cNvSpPr>
            <a:spLocks noGrp="1"/>
          </p:cNvSpPr>
          <p:nvPr>
            <p:ph idx="1"/>
          </p:nvPr>
        </p:nvSpPr>
        <p:spPr/>
        <p:txBody>
          <a:bodyPr/>
          <a:lstStyle/>
          <a:p>
            <a:r>
              <a:rPr lang="en-US" dirty="0" smtClean="0"/>
              <a:t>The people in Rwanda were less technologically advanced, poorer and yet happier and more pious than Westerners.</a:t>
            </a:r>
          </a:p>
          <a:p>
            <a:endParaRPr lang="en-US" dirty="0" smtClean="0"/>
          </a:p>
          <a:p>
            <a:r>
              <a:rPr lang="en-US" dirty="0" smtClean="0"/>
              <a:t>Would I find the same situation in Kenya?</a:t>
            </a:r>
          </a:p>
          <a:p>
            <a:endParaRPr lang="en-US" dirty="0" smtClean="0"/>
          </a:p>
          <a:p>
            <a:r>
              <a:rPr lang="en-US" dirty="0" smtClean="0"/>
              <a:t>Correlation? Causation?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Happiness (</a:t>
            </a:r>
            <a:r>
              <a:rPr lang="en-US" i="1" dirty="0" err="1" smtClean="0"/>
              <a:t>furaha</a:t>
            </a:r>
            <a:r>
              <a:rPr lang="en-US" dirty="0" smtClean="0"/>
              <a:t>)</a:t>
            </a:r>
            <a:endParaRPr lang="en-US" dirty="0"/>
          </a:p>
        </p:txBody>
      </p:sp>
      <p:pic>
        <p:nvPicPr>
          <p:cNvPr id="4" name="Content Placeholder 3" descr="IMG_0310.JPG"/>
          <p:cNvPicPr>
            <a:picLocks noGrp="1" noChangeAspect="1"/>
          </p:cNvPicPr>
          <p:nvPr>
            <p:ph idx="1"/>
          </p:nvPr>
        </p:nvPicPr>
        <p:blipFill>
          <a:blip r:embed="rId2"/>
          <a:stretch>
            <a:fillRect/>
          </a:stretch>
        </p:blipFill>
        <p:spPr>
          <a:xfrm>
            <a:off x="1371600" y="1417638"/>
            <a:ext cx="6553199" cy="4914899"/>
          </a:xfr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smtClean="0"/>
              <a:t>Harambee</a:t>
            </a:r>
            <a:r>
              <a:rPr lang="en-US" dirty="0" smtClean="0"/>
              <a:t> (“pull together”)</a:t>
            </a:r>
            <a:endParaRPr lang="en-US" i="1" dirty="0"/>
          </a:p>
        </p:txBody>
      </p:sp>
      <p:pic>
        <p:nvPicPr>
          <p:cNvPr id="4" name="Picture 3" descr="IMG_0052.JPG"/>
          <p:cNvPicPr>
            <a:picLocks noChangeAspect="1"/>
          </p:cNvPicPr>
          <p:nvPr/>
        </p:nvPicPr>
        <p:blipFill>
          <a:blip r:embed="rId2"/>
          <a:stretch>
            <a:fillRect/>
          </a:stretch>
        </p:blipFill>
        <p:spPr>
          <a:xfrm>
            <a:off x="1447800" y="1417638"/>
            <a:ext cx="6477000" cy="485775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0308.jpg"/>
          <p:cNvPicPr>
            <a:picLocks noChangeAspect="1"/>
          </p:cNvPicPr>
          <p:nvPr/>
        </p:nvPicPr>
        <p:blipFill>
          <a:blip r:embed="rId2"/>
          <a:stretch>
            <a:fillRect/>
          </a:stretch>
        </p:blipFill>
        <p:spPr>
          <a:xfrm>
            <a:off x="1371600" y="1469886"/>
            <a:ext cx="3200400" cy="4267200"/>
          </a:xfrm>
          <a:prstGeom prst="rect">
            <a:avLst/>
          </a:prstGeom>
        </p:spPr>
      </p:pic>
      <p:pic>
        <p:nvPicPr>
          <p:cNvPr id="6" name="Picture 5" descr="IMG_0208.jpg"/>
          <p:cNvPicPr>
            <a:picLocks noChangeAspect="1"/>
          </p:cNvPicPr>
          <p:nvPr/>
        </p:nvPicPr>
        <p:blipFill>
          <a:blip r:embed="rId3"/>
          <a:stretch>
            <a:fillRect/>
          </a:stretch>
        </p:blipFill>
        <p:spPr>
          <a:xfrm>
            <a:off x="4572000" y="1469886"/>
            <a:ext cx="3200400" cy="4267200"/>
          </a:xfrm>
          <a:prstGeom prst="rect">
            <a:avLst/>
          </a:prstGeom>
        </p:spPr>
      </p:pic>
      <p:sp>
        <p:nvSpPr>
          <p:cNvPr id="7" name="TextBox 6"/>
          <p:cNvSpPr txBox="1"/>
          <p:nvPr/>
        </p:nvSpPr>
        <p:spPr>
          <a:xfrm>
            <a:off x="2526758" y="609600"/>
            <a:ext cx="4090483" cy="707886"/>
          </a:xfrm>
          <a:prstGeom prst="rect">
            <a:avLst/>
          </a:prstGeom>
          <a:noFill/>
        </p:spPr>
        <p:txBody>
          <a:bodyPr wrap="none" rtlCol="0">
            <a:spAutoFit/>
          </a:bodyPr>
          <a:lstStyle/>
          <a:p>
            <a:r>
              <a:rPr lang="en-US" sz="4000" dirty="0" smtClean="0"/>
              <a:t>Children (</a:t>
            </a:r>
            <a:r>
              <a:rPr lang="en-US" sz="4000" i="1" dirty="0" err="1" smtClean="0"/>
              <a:t>watoto</a:t>
            </a:r>
            <a:r>
              <a:rPr lang="en-US" sz="4000" dirty="0" smtClean="0"/>
              <a:t>)</a:t>
            </a:r>
            <a:endParaRPr lang="en-US" sz="40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Rapidly-Advancing Technology</a:t>
            </a:r>
            <a:endParaRPr lang="en-US" dirty="0"/>
          </a:p>
        </p:txBody>
      </p:sp>
      <p:pic>
        <p:nvPicPr>
          <p:cNvPr id="4" name="Picture 3" descr="IMG_0801.JPG"/>
          <p:cNvPicPr>
            <a:picLocks noChangeAspect="1"/>
          </p:cNvPicPr>
          <p:nvPr/>
        </p:nvPicPr>
        <p:blipFill>
          <a:blip r:embed="rId2"/>
          <a:stretch>
            <a:fillRect/>
          </a:stretch>
        </p:blipFill>
        <p:spPr>
          <a:xfrm>
            <a:off x="1219200" y="1417638"/>
            <a:ext cx="6339416" cy="475456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endParaRPr lang="en-US" dirty="0"/>
          </a:p>
        </p:txBody>
      </p:sp>
      <p:sp>
        <p:nvSpPr>
          <p:cNvPr id="3" name="Content Placeholder 2"/>
          <p:cNvSpPr>
            <a:spLocks noGrp="1"/>
          </p:cNvSpPr>
          <p:nvPr>
            <p:ph idx="1"/>
          </p:nvPr>
        </p:nvSpPr>
        <p:spPr/>
        <p:txBody>
          <a:bodyPr/>
          <a:lstStyle/>
          <a:p>
            <a:r>
              <a:rPr lang="en-US" dirty="0" smtClean="0"/>
              <a:t>If the Kenyans (and Rwandans) are more loving, more genuine and happier than Westerners, should they consider resisting technological and economic change (and their associated cultural changes) in order to maintain their status quo?</a:t>
            </a:r>
          </a:p>
          <a:p>
            <a:endParaRPr lang="en-US" dirty="0" smtClean="0"/>
          </a:p>
          <a:p>
            <a:r>
              <a:rPr lang="en-US" dirty="0" smtClean="0"/>
              <a:t>And should we, as Christians, join them?</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No. Why?</a:t>
            </a:r>
            <a:endParaRPr lang="en-US" dirty="0"/>
          </a:p>
        </p:txBody>
      </p:sp>
      <p:sp>
        <p:nvSpPr>
          <p:cNvPr id="3" name="Content Placeholder 2"/>
          <p:cNvSpPr>
            <a:spLocks noGrp="1"/>
          </p:cNvSpPr>
          <p:nvPr>
            <p:ph idx="1"/>
          </p:nvPr>
        </p:nvSpPr>
        <p:spPr/>
        <p:txBody>
          <a:bodyPr/>
          <a:lstStyle/>
          <a:p>
            <a:r>
              <a:rPr lang="en-US" dirty="0" smtClean="0"/>
              <a:t>Choosing to ‘freeze’ wealth or technology at </a:t>
            </a:r>
            <a:r>
              <a:rPr lang="en-US" u="sng" dirty="0" smtClean="0"/>
              <a:t>any</a:t>
            </a:r>
            <a:r>
              <a:rPr lang="en-US" dirty="0" smtClean="0"/>
              <a:t> level (</a:t>
            </a:r>
            <a:r>
              <a:rPr lang="en-US" i="1" dirty="0" smtClean="0"/>
              <a:t>a la</a:t>
            </a:r>
            <a:r>
              <a:rPr lang="en-US" dirty="0" smtClean="0"/>
              <a:t> Amish) would be arbitrary</a:t>
            </a:r>
          </a:p>
          <a:p>
            <a:r>
              <a:rPr lang="en-US" dirty="0" smtClean="0"/>
              <a:t>One can never fully resist technological, economic, or cultural changes</a:t>
            </a:r>
          </a:p>
          <a:p>
            <a:r>
              <a:rPr lang="en-US" dirty="0" smtClean="0"/>
              <a:t>What helps one’s spiritual growth may hurt another’s, and vice-versa</a:t>
            </a:r>
          </a:p>
          <a:p>
            <a:r>
              <a:rPr lang="en-US" dirty="0" smtClean="0"/>
              <a:t>Christians are called to live (and evangelize) in the present age</a:t>
            </a:r>
          </a:p>
          <a:p>
            <a:pPr>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a:t>
            </a:r>
            <a:endParaRPr lang="en-US" dirty="0"/>
          </a:p>
        </p:txBody>
      </p:sp>
      <p:sp>
        <p:nvSpPr>
          <p:cNvPr id="3" name="Content Placeholder 2"/>
          <p:cNvSpPr>
            <a:spLocks noGrp="1"/>
          </p:cNvSpPr>
          <p:nvPr>
            <p:ph idx="1"/>
          </p:nvPr>
        </p:nvSpPr>
        <p:spPr/>
        <p:txBody>
          <a:bodyPr/>
          <a:lstStyle/>
          <a:p>
            <a:r>
              <a:rPr lang="en-US" dirty="0" smtClean="0"/>
              <a:t>How, then, does a Christian -- and the Christian community -- harvest the ‘goods’ of technological and economic change, while avoiding the ‘</a:t>
            </a:r>
            <a:r>
              <a:rPr lang="en-US" dirty="0" err="1" smtClean="0"/>
              <a:t>bads</a:t>
            </a:r>
            <a:r>
              <a:rPr lang="en-US" dirty="0" smtClean="0"/>
              <a:t>’?</a:t>
            </a:r>
          </a:p>
          <a:p>
            <a:endParaRPr lang="en-US" dirty="0" smtClean="0"/>
          </a:p>
          <a:p>
            <a:r>
              <a:rPr lang="en-US" dirty="0" smtClean="0"/>
              <a:t>I’ll answer that question in…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Part Three: Theology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Flexibility in Christianity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Apostolic Conference (Acts 15) versus Paul’s advice (1 Corinthians 8) about meat</a:t>
            </a:r>
          </a:p>
          <a:p>
            <a:endParaRPr lang="en-US" dirty="0" smtClean="0"/>
          </a:p>
          <a:p>
            <a:r>
              <a:rPr lang="en-US" dirty="0" smtClean="0"/>
              <a:t>Jesus doing ‘work’ on the Sabbath</a:t>
            </a:r>
          </a:p>
          <a:p>
            <a:endParaRPr lang="en-US" dirty="0" smtClean="0"/>
          </a:p>
          <a:p>
            <a:r>
              <a:rPr lang="en-US" dirty="0" smtClean="0"/>
              <a:t>Commandments that obviously cannot be universalized (“give all that you have to the poor”)</a:t>
            </a:r>
          </a:p>
          <a:p>
            <a:endParaRPr lang="en-US" dirty="0" smtClean="0"/>
          </a:p>
          <a:p>
            <a:r>
              <a:rPr lang="en-US" dirty="0" smtClean="0"/>
              <a:t>Is there a model that can make sense of this?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Epistemology</a:t>
            </a:r>
            <a:endParaRPr lang="en-US" dirty="0"/>
          </a:p>
        </p:txBody>
      </p:sp>
      <p:sp>
        <p:nvSpPr>
          <p:cNvPr id="3" name="Content Placeholder 2"/>
          <p:cNvSpPr>
            <a:spLocks noGrp="1"/>
          </p:cNvSpPr>
          <p:nvPr>
            <p:ph idx="1"/>
          </p:nvPr>
        </p:nvSpPr>
        <p:spPr/>
        <p:txBody>
          <a:bodyPr>
            <a:normAutofit lnSpcReduction="10000"/>
          </a:bodyPr>
          <a:lstStyle/>
          <a:p>
            <a:r>
              <a:rPr lang="en-US" dirty="0" smtClean="0"/>
              <a:t>The inadequacy of secular philosophies at answering ethical questions</a:t>
            </a:r>
          </a:p>
          <a:p>
            <a:pPr lvl="1"/>
            <a:r>
              <a:rPr lang="en-US" dirty="0" smtClean="0"/>
              <a:t>‘Natural’ Law, Utilitarianism</a:t>
            </a:r>
          </a:p>
          <a:p>
            <a:endParaRPr lang="en-US" dirty="0" smtClean="0"/>
          </a:p>
          <a:p>
            <a:r>
              <a:rPr lang="en-US" dirty="0" smtClean="0"/>
              <a:t>Any ethics dictated by God (the creator and owner of reality) are by necessity non-arbitrary</a:t>
            </a:r>
          </a:p>
          <a:p>
            <a:endParaRPr lang="en-US" dirty="0" smtClean="0"/>
          </a:p>
          <a:p>
            <a:r>
              <a:rPr lang="en-US" dirty="0" smtClean="0"/>
              <a:t>God as a ‘working assumption’</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rstDiagram.png"/>
          <p:cNvPicPr>
            <a:picLocks noChangeAspect="1"/>
          </p:cNvPicPr>
          <p:nvPr/>
        </p:nvPicPr>
        <p:blipFill>
          <a:blip r:embed="rId2"/>
          <a:stretch>
            <a:fillRect/>
          </a:stretch>
        </p:blipFill>
        <p:spPr>
          <a:xfrm>
            <a:off x="1345790" y="0"/>
            <a:ext cx="6452419"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Intellectual Humility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An assumption of the existence of God </a:t>
            </a:r>
            <a:r>
              <a:rPr lang="en-US" u="sng" dirty="0" smtClean="0"/>
              <a:t>in no way</a:t>
            </a:r>
            <a:r>
              <a:rPr lang="en-US" dirty="0" smtClean="0"/>
              <a:t> implies that our perceptions, interpretations and beliefs are </a:t>
            </a:r>
            <a:r>
              <a:rPr lang="en-US" b="1" dirty="0" smtClean="0"/>
              <a:t>the</a:t>
            </a:r>
            <a:r>
              <a:rPr lang="en-US" dirty="0" smtClean="0"/>
              <a:t> correct ones</a:t>
            </a:r>
          </a:p>
          <a:p>
            <a:endParaRPr lang="en-US" dirty="0" smtClean="0"/>
          </a:p>
          <a:p>
            <a:r>
              <a:rPr lang="en-US" dirty="0" smtClean="0"/>
              <a:t>We cannot ‘know’ anything about God, ethics or morality without direct revelation (I call this position ‘soft solipsism’)</a:t>
            </a:r>
          </a:p>
          <a:p>
            <a:endParaRPr lang="en-US" dirty="0" smtClean="0"/>
          </a:p>
          <a:p>
            <a:r>
              <a:rPr lang="en-US" dirty="0" smtClean="0"/>
              <a:t>Because there is no objective way to evaluate one religion / denomination / interpretation against another, we should be tolerant and pacifistic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econdDiagram.png"/>
          <p:cNvPicPr>
            <a:picLocks noChangeAspect="1"/>
          </p:cNvPicPr>
          <p:nvPr/>
        </p:nvPicPr>
        <p:blipFill>
          <a:blip r:embed="rId2"/>
          <a:stretch>
            <a:fillRect/>
          </a:stretch>
        </p:blipFill>
        <p:spPr>
          <a:xfrm>
            <a:off x="1345790" y="0"/>
            <a:ext cx="6452419"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graphicFrame>
        <p:nvGraphicFramePr>
          <p:cNvPr id="5" name="Table 4"/>
          <p:cNvGraphicFramePr>
            <a:graphicFrameLocks noGrp="1"/>
          </p:cNvGraphicFramePr>
          <p:nvPr/>
        </p:nvGraphicFramePr>
        <p:xfrm>
          <a:off x="1524000" y="1752600"/>
          <a:ext cx="6096000" cy="341376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lang="en-US" sz="4000" dirty="0" smtClean="0"/>
                        <a:t>Kenyan</a:t>
                      </a:r>
                      <a:r>
                        <a:rPr lang="en-US" sz="4000" baseline="0" dirty="0" smtClean="0"/>
                        <a:t> Culture</a:t>
                      </a:r>
                      <a:endParaRPr lang="en-US" sz="4000" dirty="0"/>
                    </a:p>
                  </a:txBody>
                  <a:tcPr/>
                </a:tc>
                <a:tc>
                  <a:txBody>
                    <a:bodyPr/>
                    <a:lstStyle/>
                    <a:p>
                      <a:pPr algn="ctr"/>
                      <a:r>
                        <a:rPr lang="en-US" sz="4000" dirty="0" smtClean="0"/>
                        <a:t>Christian Parallel</a:t>
                      </a:r>
                      <a:endParaRPr lang="en-US" sz="4000" dirty="0"/>
                    </a:p>
                  </a:txBody>
                  <a:tcPr/>
                </a:tc>
              </a:tr>
              <a:tr h="370840">
                <a:tc>
                  <a:txBody>
                    <a:bodyPr/>
                    <a:lstStyle/>
                    <a:p>
                      <a:pPr algn="ctr"/>
                      <a:r>
                        <a:rPr lang="en-US" sz="2400" i="0" dirty="0" smtClean="0"/>
                        <a:t>Strong Devotion / Piety</a:t>
                      </a:r>
                      <a:endParaRPr lang="en-US" sz="2400" i="0" dirty="0"/>
                    </a:p>
                  </a:txBody>
                  <a:tcPr/>
                </a:tc>
                <a:tc>
                  <a:txBody>
                    <a:bodyPr/>
                    <a:lstStyle/>
                    <a:p>
                      <a:pPr algn="ctr"/>
                      <a:r>
                        <a:rPr lang="en-US" sz="2400" dirty="0" smtClean="0"/>
                        <a:t>The Great Commandment</a:t>
                      </a:r>
                      <a:endParaRPr lang="en-US" sz="2400" dirty="0"/>
                    </a:p>
                  </a:txBody>
                  <a:tcPr/>
                </a:tc>
              </a:tr>
              <a:tr h="370840">
                <a:tc>
                  <a:txBody>
                    <a:bodyPr/>
                    <a:lstStyle/>
                    <a:p>
                      <a:pPr algn="ctr"/>
                      <a:r>
                        <a:rPr lang="en-US" sz="2400" i="1" dirty="0" err="1" smtClean="0"/>
                        <a:t>Harambee</a:t>
                      </a:r>
                      <a:endParaRPr lang="en-US" sz="2400" i="1" dirty="0"/>
                    </a:p>
                  </a:txBody>
                  <a:tcPr/>
                </a:tc>
                <a:tc>
                  <a:txBody>
                    <a:bodyPr/>
                    <a:lstStyle/>
                    <a:p>
                      <a:pPr algn="ctr"/>
                      <a:r>
                        <a:rPr lang="en-US" sz="2400" dirty="0" smtClean="0"/>
                        <a:t>The Golden Rule</a:t>
                      </a:r>
                      <a:endParaRPr lang="en-US" sz="2400" dirty="0"/>
                    </a:p>
                  </a:txBody>
                  <a:tcPr/>
                </a:tc>
              </a:tr>
              <a:tr h="370840">
                <a:tc>
                  <a:txBody>
                    <a:bodyPr/>
                    <a:lstStyle/>
                    <a:p>
                      <a:pPr algn="ctr"/>
                      <a:r>
                        <a:rPr lang="en-US" sz="2400" dirty="0" smtClean="0"/>
                        <a:t>Loving</a:t>
                      </a:r>
                      <a:r>
                        <a:rPr lang="en-US" sz="2400" baseline="0" dirty="0" smtClean="0"/>
                        <a:t> and Genuine Relationships</a:t>
                      </a:r>
                      <a:endParaRPr lang="en-US" sz="2400" dirty="0"/>
                    </a:p>
                  </a:txBody>
                  <a:tcPr/>
                </a:tc>
                <a:tc>
                  <a:txBody>
                    <a:bodyPr/>
                    <a:lstStyle/>
                    <a:p>
                      <a:pPr algn="ctr"/>
                      <a:r>
                        <a:rPr lang="en-US" sz="2400" i="1" dirty="0" smtClean="0"/>
                        <a:t>Agape</a:t>
                      </a:r>
                      <a:endParaRPr lang="en-US" sz="2400" i="1" dirty="0"/>
                    </a:p>
                  </a:txBody>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irdDiagram.png"/>
          <p:cNvPicPr>
            <a:picLocks noChangeAspect="1"/>
          </p:cNvPicPr>
          <p:nvPr/>
        </p:nvPicPr>
        <p:blipFill>
          <a:blip r:embed="rId2"/>
          <a:stretch>
            <a:fillRect/>
          </a:stretch>
        </p:blipFill>
        <p:spPr>
          <a:xfrm>
            <a:off x="1345790" y="0"/>
            <a:ext cx="6452419"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a:t>
            </a:r>
            <a:endParaRPr lang="en-US" dirty="0"/>
          </a:p>
        </p:txBody>
      </p:sp>
      <p:sp>
        <p:nvSpPr>
          <p:cNvPr id="3" name="Content Placeholder 2"/>
          <p:cNvSpPr>
            <a:spLocks noGrp="1"/>
          </p:cNvSpPr>
          <p:nvPr>
            <p:ph idx="1"/>
          </p:nvPr>
        </p:nvSpPr>
        <p:spPr>
          <a:xfrm>
            <a:off x="3217196" y="1600200"/>
            <a:ext cx="5469603" cy="4525963"/>
          </a:xfrm>
        </p:spPr>
        <p:txBody>
          <a:bodyPr>
            <a:normAutofit/>
          </a:bodyPr>
          <a:lstStyle/>
          <a:p>
            <a:r>
              <a:rPr lang="en-US" dirty="0" smtClean="0"/>
              <a:t>This model allows us to make case-by-case ethical decisions</a:t>
            </a:r>
          </a:p>
          <a:p>
            <a:pPr>
              <a:buNone/>
            </a:pPr>
            <a:endParaRPr lang="en-US" dirty="0" smtClean="0"/>
          </a:p>
          <a:p>
            <a:r>
              <a:rPr lang="en-US" dirty="0" smtClean="0"/>
              <a:t>The model reminds us of the basis for our beliefs, the limitations of our conclusions, and the ideals to which we aspire</a:t>
            </a:r>
            <a:endParaRPr lang="en-US" dirty="0"/>
          </a:p>
        </p:txBody>
      </p:sp>
      <p:pic>
        <p:nvPicPr>
          <p:cNvPr id="4" name="Picture 3" descr="ThirdDiagram.png"/>
          <p:cNvPicPr>
            <a:picLocks noChangeAspect="1"/>
          </p:cNvPicPr>
          <p:nvPr/>
        </p:nvPicPr>
        <p:blipFill>
          <a:blip r:embed="rId2"/>
          <a:stretch>
            <a:fillRect/>
          </a:stretch>
        </p:blipFill>
        <p:spPr>
          <a:xfrm>
            <a:off x="0" y="2565545"/>
            <a:ext cx="4038600" cy="429245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If I’m worried about the effect of </a:t>
            </a:r>
            <a:r>
              <a:rPr lang="en-US" dirty="0" err="1" smtClean="0"/>
              <a:t>Facebook</a:t>
            </a:r>
            <a:r>
              <a:rPr lang="en-US" dirty="0" smtClean="0"/>
              <a:t> on my spiritual well-being:</a:t>
            </a:r>
          </a:p>
          <a:p>
            <a:pPr lvl="1"/>
            <a:r>
              <a:rPr lang="en-US" dirty="0" smtClean="0"/>
              <a:t>Take a ‘fast’ from the offending technology</a:t>
            </a:r>
          </a:p>
          <a:p>
            <a:pPr lvl="1"/>
            <a:r>
              <a:rPr lang="en-US" dirty="0" smtClean="0"/>
              <a:t>Recognize the existence of a meaningful solution to the problem (Epistemology)</a:t>
            </a:r>
          </a:p>
          <a:p>
            <a:pPr lvl="1"/>
            <a:r>
              <a:rPr lang="en-US" dirty="0" smtClean="0"/>
              <a:t>Recognize the limitations of my conclusion, whatever it happens to be (Humility)</a:t>
            </a:r>
          </a:p>
          <a:p>
            <a:pPr lvl="1"/>
            <a:r>
              <a:rPr lang="en-US" dirty="0" smtClean="0"/>
              <a:t>Try to apply the principles of Christianity to my problem (Purpose)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 was wrong to reduce apparent causations (e.g. poverty and simplicity </a:t>
            </a:r>
            <a:r>
              <a:rPr lang="en-US" dirty="0" err="1" smtClean="0">
                <a:sym typeface="Wingdings"/>
              </a:rPr>
              <a:t></a:t>
            </a:r>
            <a:r>
              <a:rPr lang="en-US" dirty="0" smtClean="0">
                <a:sym typeface="Wingdings"/>
              </a:rPr>
              <a:t> piety and charity) into general, universal principles (we should </a:t>
            </a:r>
            <a:r>
              <a:rPr lang="en-US" i="1" dirty="0" smtClean="0">
                <a:sym typeface="Wingdings"/>
              </a:rPr>
              <a:t>all</a:t>
            </a:r>
            <a:r>
              <a:rPr lang="en-US" dirty="0" smtClean="0">
                <a:sym typeface="Wingdings"/>
              </a:rPr>
              <a:t> be poor, or ‘freeze’ technology)</a:t>
            </a:r>
          </a:p>
          <a:p>
            <a:endParaRPr lang="en-US" dirty="0" smtClean="0">
              <a:sym typeface="Wingdings"/>
            </a:endParaRPr>
          </a:p>
          <a:p>
            <a:r>
              <a:rPr lang="en-US" dirty="0" smtClean="0">
                <a:sym typeface="Wingdings"/>
              </a:rPr>
              <a:t>Rather, we have to evaluate forms of wealth and technological innovations on a case-by-case, and individual-by-individual basis.</a:t>
            </a:r>
          </a:p>
          <a:p>
            <a:endParaRPr lang="en-US" dirty="0" smtClean="0">
              <a:sym typeface="Wingdings"/>
            </a:endParaRPr>
          </a:p>
          <a:p>
            <a:r>
              <a:rPr lang="en-US" dirty="0" smtClean="0">
                <a:sym typeface="Wingdings"/>
              </a:rPr>
              <a:t>The same logic applies to situation ethics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Objections:</a:t>
            </a:r>
            <a:endParaRPr lang="en-US" dirty="0"/>
          </a:p>
        </p:txBody>
      </p:sp>
      <p:sp>
        <p:nvSpPr>
          <p:cNvPr id="3" name="Content Placeholder 2"/>
          <p:cNvSpPr>
            <a:spLocks noGrp="1"/>
          </p:cNvSpPr>
          <p:nvPr>
            <p:ph idx="1"/>
          </p:nvPr>
        </p:nvSpPr>
        <p:spPr/>
        <p:txBody>
          <a:bodyPr>
            <a:normAutofit lnSpcReduction="10000"/>
          </a:bodyPr>
          <a:lstStyle/>
          <a:p>
            <a:r>
              <a:rPr lang="en-US" dirty="0" smtClean="0"/>
              <a:t>What’s to keep people from deluding themselves?</a:t>
            </a:r>
          </a:p>
          <a:p>
            <a:pPr lvl="1"/>
            <a:r>
              <a:rPr lang="en-US" dirty="0" smtClean="0"/>
              <a:t>Solution: Consult the Christian community for strength and guidance</a:t>
            </a:r>
          </a:p>
          <a:p>
            <a:r>
              <a:rPr lang="en-US" dirty="0" smtClean="0"/>
              <a:t>How do I know that I’m on the right path?</a:t>
            </a:r>
          </a:p>
          <a:p>
            <a:pPr lvl="1"/>
            <a:r>
              <a:rPr lang="en-US" dirty="0" smtClean="0"/>
              <a:t>Solution: Consult with Scripture</a:t>
            </a:r>
          </a:p>
          <a:p>
            <a:r>
              <a:rPr lang="en-US" dirty="0" smtClean="0"/>
              <a:t>Isn’t this all subjective?</a:t>
            </a:r>
          </a:p>
          <a:p>
            <a:pPr lvl="1"/>
            <a:r>
              <a:rPr lang="en-US" dirty="0" smtClean="0"/>
              <a:t>Solution: Accept that you are responsible for the fruits of your actions</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irdDiagram.png"/>
          <p:cNvPicPr>
            <a:picLocks noChangeAspect="1"/>
          </p:cNvPicPr>
          <p:nvPr/>
        </p:nvPicPr>
        <p:blipFill>
          <a:blip r:embed="rId2"/>
          <a:stretch>
            <a:fillRect/>
          </a:stretch>
        </p:blipFill>
        <p:spPr>
          <a:xfrm>
            <a:off x="1981200" y="0"/>
            <a:ext cx="5436009" cy="5943601"/>
          </a:xfrm>
          <a:prstGeom prst="rect">
            <a:avLst/>
          </a:prstGeom>
        </p:spPr>
      </p:pic>
      <p:sp>
        <p:nvSpPr>
          <p:cNvPr id="3" name="TextBox 2"/>
          <p:cNvSpPr txBox="1"/>
          <p:nvPr/>
        </p:nvSpPr>
        <p:spPr>
          <a:xfrm rot="17854869">
            <a:off x="1694221" y="2725854"/>
            <a:ext cx="2237261" cy="707886"/>
          </a:xfrm>
          <a:prstGeom prst="rect">
            <a:avLst/>
          </a:prstGeom>
          <a:noFill/>
        </p:spPr>
        <p:txBody>
          <a:bodyPr wrap="none" rtlCol="0">
            <a:spAutoFit/>
          </a:bodyPr>
          <a:lstStyle/>
          <a:p>
            <a:r>
              <a:rPr lang="en-US" sz="4000" dirty="0" smtClean="0"/>
              <a:t>Scripture</a:t>
            </a:r>
            <a:endParaRPr lang="en-US" sz="4000" dirty="0"/>
          </a:p>
        </p:txBody>
      </p:sp>
      <p:sp>
        <p:nvSpPr>
          <p:cNvPr id="5" name="TextBox 4"/>
          <p:cNvSpPr txBox="1"/>
          <p:nvPr/>
        </p:nvSpPr>
        <p:spPr>
          <a:xfrm rot="3863991">
            <a:off x="5270619" y="2958266"/>
            <a:ext cx="2778525" cy="707886"/>
          </a:xfrm>
          <a:prstGeom prst="rect">
            <a:avLst/>
          </a:prstGeom>
          <a:noFill/>
        </p:spPr>
        <p:txBody>
          <a:bodyPr wrap="none" rtlCol="0">
            <a:spAutoFit/>
          </a:bodyPr>
          <a:lstStyle/>
          <a:p>
            <a:r>
              <a:rPr lang="en-US" sz="4000" dirty="0" smtClean="0"/>
              <a:t>Community</a:t>
            </a:r>
            <a:endParaRPr lang="en-US" sz="4000" dirty="0"/>
          </a:p>
        </p:txBody>
      </p:sp>
      <p:sp>
        <p:nvSpPr>
          <p:cNvPr id="7" name="TextBox 6"/>
          <p:cNvSpPr txBox="1"/>
          <p:nvPr/>
        </p:nvSpPr>
        <p:spPr>
          <a:xfrm>
            <a:off x="1918839" y="5943601"/>
            <a:ext cx="5660524" cy="707886"/>
          </a:xfrm>
          <a:prstGeom prst="rect">
            <a:avLst/>
          </a:prstGeom>
          <a:noFill/>
        </p:spPr>
        <p:txBody>
          <a:bodyPr wrap="none" rtlCol="0">
            <a:spAutoFit/>
          </a:bodyPr>
          <a:lstStyle/>
          <a:p>
            <a:r>
              <a:rPr lang="en-US" sz="4000" dirty="0" smtClean="0"/>
              <a:t>Individual Responsibility</a:t>
            </a:r>
            <a:endParaRPr lang="en-US" sz="4000"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0688.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t>Thank You to the PLT</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2216</TotalTime>
  <Words>809</Words>
  <Application>Microsoft Macintosh PowerPoint</Application>
  <PresentationFormat>On-screen Show (4:3)</PresentationFormat>
  <Paragraphs>93</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PLT Internship 2012</vt:lpstr>
      <vt:lpstr>Part One: The Work</vt:lpstr>
      <vt:lpstr>Previous Experience</vt:lpstr>
      <vt:lpstr>The Work of AGLI</vt:lpstr>
      <vt:lpstr>My Time in Kenya</vt:lpstr>
      <vt:lpstr>PowerPoint Presentation</vt:lpstr>
      <vt:lpstr>PowerPoint Presentation</vt:lpstr>
      <vt:lpstr>PowerPoint Presentation</vt:lpstr>
      <vt:lpstr>PowerPoint Presentation</vt:lpstr>
      <vt:lpstr>PowerPoint Presentation</vt:lpstr>
      <vt:lpstr>Part Two: Observations</vt:lpstr>
      <vt:lpstr>Lessons from Rwanda</vt:lpstr>
      <vt:lpstr>Happiness (furaha)</vt:lpstr>
      <vt:lpstr>Harambee (“pull together”)</vt:lpstr>
      <vt:lpstr>PowerPoint Presentation</vt:lpstr>
      <vt:lpstr>Rapidly-Advancing Technology</vt:lpstr>
      <vt:lpstr>Question:</vt:lpstr>
      <vt:lpstr>Answer: No. Why?</vt:lpstr>
      <vt:lpstr>So:</vt:lpstr>
      <vt:lpstr>Part Three: Theology</vt:lpstr>
      <vt:lpstr>Ethical Flexibility in Christianity</vt:lpstr>
      <vt:lpstr>Epistemology</vt:lpstr>
      <vt:lpstr>PowerPoint Presentation</vt:lpstr>
      <vt:lpstr>Intellectual Humility</vt:lpstr>
      <vt:lpstr>PowerPoint Presentation</vt:lpstr>
      <vt:lpstr>Purpose!</vt:lpstr>
      <vt:lpstr>PowerPoint Presentation</vt:lpstr>
      <vt:lpstr>Applications</vt:lpstr>
      <vt:lpstr>Example</vt:lpstr>
      <vt:lpstr>Conclusions</vt:lpstr>
      <vt:lpstr>Objections:</vt:lpstr>
      <vt:lpstr>PowerPoint Presentation</vt:lpstr>
      <vt:lpstr>Thank You to the PLT</vt:lpstr>
    </vt:vector>
  </TitlesOfParts>
  <Company>School of Hard Knocks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PLT Internship 2012</dc:title>
  <dc:creator>Rusty Shackleford</dc:creator>
  <cp:lastModifiedBy>Shea Tuttle</cp:lastModifiedBy>
  <cp:revision>113</cp:revision>
  <dcterms:created xsi:type="dcterms:W3CDTF">2012-09-13T03:44:36Z</dcterms:created>
  <dcterms:modified xsi:type="dcterms:W3CDTF">2013-05-07T19:34:11Z</dcterms:modified>
</cp:coreProperties>
</file>